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259" r:id="rId2"/>
    <p:sldId id="735" r:id="rId3"/>
    <p:sldId id="786" r:id="rId4"/>
    <p:sldId id="787" r:id="rId5"/>
    <p:sldId id="789" r:id="rId6"/>
    <p:sldId id="790" r:id="rId7"/>
    <p:sldId id="792" r:id="rId8"/>
    <p:sldId id="791" r:id="rId9"/>
    <p:sldId id="793" r:id="rId10"/>
    <p:sldId id="795" r:id="rId11"/>
    <p:sldId id="796" r:id="rId12"/>
    <p:sldId id="797" r:id="rId13"/>
    <p:sldId id="798" r:id="rId14"/>
    <p:sldId id="799" r:id="rId15"/>
    <p:sldId id="800" r:id="rId16"/>
    <p:sldId id="801" r:id="rId17"/>
    <p:sldId id="802" r:id="rId18"/>
    <p:sldId id="803" r:id="rId19"/>
    <p:sldId id="810" r:id="rId20"/>
    <p:sldId id="804" r:id="rId21"/>
    <p:sldId id="805" r:id="rId22"/>
    <p:sldId id="806" r:id="rId23"/>
    <p:sldId id="807" r:id="rId24"/>
    <p:sldId id="808" r:id="rId25"/>
    <p:sldId id="809" r:id="rId26"/>
    <p:sldId id="811" r:id="rId27"/>
    <p:sldId id="812" r:id="rId28"/>
    <p:sldId id="813" r:id="rId29"/>
    <p:sldId id="814" r:id="rId30"/>
    <p:sldId id="816" r:id="rId31"/>
    <p:sldId id="815" r:id="rId32"/>
  </p:sldIdLst>
  <p:sldSz cx="12192000" cy="6858000"/>
  <p:notesSz cx="7102475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622845-6266-4D00-96BA-1436A2147006}">
          <p14:sldIdLst>
            <p14:sldId id="259"/>
            <p14:sldId id="735"/>
            <p14:sldId id="786"/>
            <p14:sldId id="787"/>
            <p14:sldId id="789"/>
            <p14:sldId id="790"/>
            <p14:sldId id="792"/>
            <p14:sldId id="791"/>
            <p14:sldId id="793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10"/>
            <p14:sldId id="804"/>
            <p14:sldId id="805"/>
            <p14:sldId id="806"/>
            <p14:sldId id="807"/>
            <p14:sldId id="808"/>
            <p14:sldId id="809"/>
            <p14:sldId id="811"/>
            <p14:sldId id="812"/>
            <p14:sldId id="813"/>
            <p14:sldId id="814"/>
            <p14:sldId id="816"/>
            <p14:sldId id="8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k36x6teoh@goetheuniversitaet.onmicrosoft.com" initials="j" lastIdx="1" clrIdx="0">
    <p:extLst>
      <p:ext uri="{19B8F6BF-5375-455C-9EA6-DF929625EA0E}">
        <p15:presenceInfo xmlns:p15="http://schemas.microsoft.com/office/powerpoint/2012/main" userId="jk36x6teoh@goetheuniversitaet.onmicrosoft.com" providerId="None"/>
      </p:ext>
    </p:extLst>
  </p:cmAuthor>
  <p:cmAuthor id="2" name="Vovchenko Volodymyr" initials="VV" lastIdx="3" clrIdx="1">
    <p:extLst>
      <p:ext uri="{19B8F6BF-5375-455C-9EA6-DF929625EA0E}">
        <p15:presenceInfo xmlns:p15="http://schemas.microsoft.com/office/powerpoint/2012/main" userId="9971ad54b2be89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8FF"/>
    <a:srgbClr val="122EA6"/>
    <a:srgbClr val="3B3838"/>
    <a:srgbClr val="A4A3A3"/>
    <a:srgbClr val="206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031" autoAdjust="0"/>
    <p:restoredTop sz="94984" autoAdjust="0"/>
  </p:normalViewPr>
  <p:slideViewPr>
    <p:cSldViewPr snapToGrid="0">
      <p:cViewPr varScale="1">
        <p:scale>
          <a:sx n="118" d="100"/>
          <a:sy n="118" d="100"/>
        </p:scale>
        <p:origin x="216" y="3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023093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961AF02B-09B0-4980-983D-27C0EDB561B5}" type="datetimeFigureOut">
              <a:rPr lang="uk-UA" smtClean="0"/>
              <a:t>01.05.23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7275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023093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2F0C5EC2-2CF5-460B-AE73-90022B24A42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36488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09027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0185" y="53790"/>
            <a:ext cx="11271623" cy="2034987"/>
          </a:xfrm>
        </p:spPr>
        <p:txBody>
          <a:bodyPr anchor="b">
            <a:normAutofit/>
          </a:bodyPr>
          <a:lstStyle>
            <a:lvl1pPr algn="ctr">
              <a:defRPr sz="4400" b="1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398" y="2183414"/>
            <a:ext cx="10363199" cy="5559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Volodymyr Vovchenko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CBF37B5-78F5-4A7D-8B93-035842C50E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0703" y="4582035"/>
            <a:ext cx="5630583" cy="555922"/>
          </a:xfrm>
        </p:spPr>
        <p:txBody>
          <a:bodyPr>
            <a:normAutofit/>
          </a:bodyPr>
          <a:lstStyle>
            <a:lvl1pPr marL="0" indent="0" algn="ctr">
              <a:buNone/>
              <a:defRPr sz="2400" i="1"/>
            </a:lvl1pPr>
          </a:lstStyle>
          <a:p>
            <a:pPr lvl="0"/>
            <a:r>
              <a:rPr lang="en-US" dirty="0"/>
              <a:t>Conference, City, Country</a:t>
            </a:r>
            <a:endParaRPr lang="uk-UA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4FFC172-0F22-4283-A11C-0DC5E0AE85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3001" y="5019584"/>
            <a:ext cx="3845984" cy="555922"/>
          </a:xfrm>
        </p:spPr>
        <p:txBody>
          <a:bodyPr>
            <a:normAutofit/>
          </a:bodyPr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lang="en-US" dirty="0"/>
              <a:t>January 1, 2018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78850A6-F8A6-4A0B-B3FD-B128F2AAAD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398" y="2651537"/>
            <a:ext cx="10363199" cy="415925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Affiliation 1 &amp; Affiliation 2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0623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9EB41E-26C4-40E9-BDFE-31AA4607F9C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980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E0C373-8171-4426-B0B4-D377060F681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57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0542" y="1"/>
            <a:ext cx="11450917" cy="1165085"/>
          </a:xfrm>
        </p:spPr>
        <p:txBody>
          <a:bodyPr>
            <a:normAutofit/>
          </a:bodyPr>
          <a:lstStyle>
            <a:lvl1pPr>
              <a:defRPr sz="3000" b="1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542" y="1165086"/>
            <a:ext cx="11450917" cy="5065379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9" y="6356351"/>
            <a:ext cx="1733177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11295" y="6356351"/>
            <a:ext cx="7769411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E330716B-4A30-42ED-9EE2-313B727AF872}"/>
              </a:ext>
            </a:extLst>
          </p:cNvPr>
          <p:cNvCxnSpPr>
            <a:cxnSpLocks/>
          </p:cNvCxnSpPr>
          <p:nvPr userDrawn="1"/>
        </p:nvCxnSpPr>
        <p:spPr>
          <a:xfrm>
            <a:off x="525930" y="941290"/>
            <a:ext cx="11295529" cy="0"/>
          </a:xfrm>
          <a:prstGeom prst="line">
            <a:avLst/>
          </a:prstGeom>
          <a:ln w="38100" cap="rnd">
            <a:solidFill>
              <a:schemeClr val="accent1">
                <a:lumMod val="75000"/>
              </a:schemeClr>
            </a:solidFill>
            <a:miter lim="800000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E6D348-82C6-4292-BBB3-9B6596DDBA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79331" y="6467291"/>
            <a:ext cx="1142128" cy="34047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1/16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0397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B6DC0-C439-4E9C-83A1-0864A66907B2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267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BFA41-6503-4670-A030-C4026C269157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139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05502-1E5D-40B4-9172-D712644FEDD1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4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863152-FD27-4939-832D-B860C6DB12A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/16</a:t>
            </a:r>
            <a:endParaRPr lang="uk-UA" sz="18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5027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12853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18BA5-E72A-4B8B-9830-A8FD3E323A6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11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6E4F29-ED37-4848-985D-7E7F13267723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67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589" y="365127"/>
            <a:ext cx="114867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589" y="1825625"/>
            <a:ext cx="114867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Text sample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8589" y="6356351"/>
            <a:ext cx="17690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5975" y="6356350"/>
            <a:ext cx="78530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5681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vvovchenko@uh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github.com/vlvovch/PHYS6350-ComputationalPhysics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gif"/><Relationship Id="rId4" Type="http://schemas.openxmlformats.org/officeDocument/2006/relationships/image" Target="../media/image1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6.g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.svg"/><Relationship Id="rId7" Type="http://schemas.openxmlformats.org/officeDocument/2006/relationships/image" Target="../media/image6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Relationship Id="rId9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14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svg"/><Relationship Id="rId11" Type="http://schemas.openxmlformats.org/officeDocument/2006/relationships/image" Target="../media/image71.sv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15.svg"/><Relationship Id="rId9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gif"/><Relationship Id="rId4" Type="http://schemas.openxmlformats.org/officeDocument/2006/relationships/image" Target="../media/image44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16B3BB-760D-4483-898C-0AAFC2D2C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8129" y="861587"/>
            <a:ext cx="9155737" cy="1403733"/>
          </a:xfrm>
        </p:spPr>
        <p:txBody>
          <a:bodyPr>
            <a:normAutofit/>
          </a:bodyPr>
          <a:lstStyle/>
          <a:p>
            <a:r>
              <a:rPr lang="en-US" sz="3200" dirty="0"/>
              <a:t>Computational Physics (PHYS6350)</a:t>
            </a:r>
            <a:endParaRPr lang="uk-UA" sz="3200" dirty="0">
              <a:latin typeface="+mn-lt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F5CCB10-5F85-4A67-A582-0AB3D4C70A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5244" y="5573114"/>
            <a:ext cx="7772399" cy="555922"/>
          </a:xfrm>
        </p:spPr>
        <p:txBody>
          <a:bodyPr>
            <a:norm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Instructor:</a:t>
            </a:r>
            <a:r>
              <a:rPr lang="en-US" dirty="0">
                <a:latin typeface="LM Sans 10" panose="00000500000000000000" pitchFamily="50" charset="0"/>
              </a:rPr>
              <a:t> Volodymyr Vovchenko (</a:t>
            </a:r>
            <a:r>
              <a:rPr lang="en-US" dirty="0">
                <a:latin typeface="LM Sans 10" panose="00000500000000000000" pitchFamily="50" charset="0"/>
                <a:hlinkClick r:id="rId3"/>
              </a:rPr>
              <a:t>vvovchenko@uh.edu</a:t>
            </a:r>
            <a:r>
              <a:rPr lang="en-US" dirty="0">
                <a:latin typeface="LM Sans 10" panose="00000500000000000000" pitchFamily="50" charset="0"/>
              </a:rPr>
              <a:t>)</a:t>
            </a:r>
            <a:endParaRPr lang="uk-UA" dirty="0"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65EF24-B924-4E01-A6E6-6BC0EA434E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1487" y="2444101"/>
            <a:ext cx="8419909" cy="415925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LM Sans 10" panose="00000500000000000000" pitchFamily="50" charset="0"/>
              </a:rPr>
              <a:t>Lecture 4: Non-linear equations and root-finding</a:t>
            </a:r>
            <a:endParaRPr lang="uk-UA" sz="2200" dirty="0">
              <a:latin typeface="+mj-lt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796605-FB44-46DD-8F22-288AE931FB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67448" y="4896146"/>
            <a:ext cx="4447989" cy="415925"/>
          </a:xfrm>
        </p:spPr>
        <p:txBody>
          <a:bodyPr>
            <a:normAutofit/>
          </a:bodyPr>
          <a:lstStyle/>
          <a:p>
            <a:r>
              <a:rPr lang="en-US" dirty="0">
                <a:latin typeface="LM Sans 10" panose="00000500000000000000" pitchFamily="50" charset="0"/>
              </a:rPr>
              <a:t>January 24, 2023</a:t>
            </a:r>
            <a:endParaRPr lang="uk-UA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7D74D978-C625-42FF-9C54-2ECC393DA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212" y="656174"/>
            <a:ext cx="753572" cy="63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DF7582-D44D-F927-860D-231B612B2A3A}"/>
              </a:ext>
            </a:extLst>
          </p:cNvPr>
          <p:cNvSpPr txBox="1"/>
          <p:nvPr/>
        </p:nvSpPr>
        <p:spPr>
          <a:xfrm>
            <a:off x="325785" y="6337559"/>
            <a:ext cx="10786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Course materials: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>
                <a:hlinkClick r:id="rId5"/>
              </a:rPr>
              <a:t>https://github.com/vlvovch/PHYS6350-ComputationalPhysics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133217-7891-3C32-C8CF-EBB7A8B6738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811"/>
          <a:stretch/>
        </p:blipFill>
        <p:spPr>
          <a:xfrm>
            <a:off x="4789244" y="2926191"/>
            <a:ext cx="2604393" cy="190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227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position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CD530A3-02C6-7D80-BB1C-60426C7C2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570" y="1787217"/>
            <a:ext cx="4453055" cy="328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069B975-B813-57D6-055E-676FAC4A4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83421" y="1428846"/>
            <a:ext cx="1945415" cy="2250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DA6520-8768-8375-906D-8E3EBC613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637" y="1282632"/>
            <a:ext cx="6738172" cy="47496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9EB3A7-C061-A65C-DC61-C022E16CC4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637" y="6165591"/>
            <a:ext cx="7349542" cy="38378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E4083B-753E-F712-F3F0-44E70B5D9F6F}"/>
              </a:ext>
            </a:extLst>
          </p:cNvPr>
          <p:cNvCxnSpPr/>
          <p:nvPr/>
        </p:nvCxnSpPr>
        <p:spPr>
          <a:xfrm>
            <a:off x="4872250" y="6535732"/>
            <a:ext cx="18651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1465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position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2B6D0A5-BEA2-4AA2-23F8-01EAB955C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3292" y="1374664"/>
            <a:ext cx="1945415" cy="225090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3B696EE9-BFA1-0D5E-8788-5E9F231A8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99" y="1679812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45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position vs bisection (to 10 decimal digits)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2B6D0A5-BEA2-4AA2-23F8-01EAB955C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3292" y="1290577"/>
            <a:ext cx="1945415" cy="2250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CFE124-30D2-1159-EDAD-8FD2036C7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130" y="2091338"/>
            <a:ext cx="3819600" cy="2202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751842-980D-F550-12AB-00D44717F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582" y="2091338"/>
            <a:ext cx="3818846" cy="39217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C0988E-4285-ED79-BE5B-77F3F4A66A6E}"/>
              </a:ext>
            </a:extLst>
          </p:cNvPr>
          <p:cNvSpPr txBox="1"/>
          <p:nvPr/>
        </p:nvSpPr>
        <p:spPr>
          <a:xfrm>
            <a:off x="2831159" y="5826600"/>
            <a:ext cx="457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9A110A-4B1A-81A0-AF68-CD217C94BA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6425" y="6319043"/>
            <a:ext cx="3819600" cy="2191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FF07FA-9661-4380-184D-A7097B3C1EDD}"/>
              </a:ext>
            </a:extLst>
          </p:cNvPr>
          <p:cNvSpPr txBox="1"/>
          <p:nvPr/>
        </p:nvSpPr>
        <p:spPr>
          <a:xfrm>
            <a:off x="2085082" y="1600747"/>
            <a:ext cx="2518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Bisection method: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66A269-1220-8276-4EC9-02A2AA3EE117}"/>
              </a:ext>
            </a:extLst>
          </p:cNvPr>
          <p:cNvSpPr txBox="1"/>
          <p:nvPr/>
        </p:nvSpPr>
        <p:spPr>
          <a:xfrm>
            <a:off x="7155976" y="1600747"/>
            <a:ext cx="279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False position method:</a:t>
            </a:r>
          </a:p>
        </p:txBody>
      </p:sp>
    </p:spTree>
    <p:extLst>
      <p:ext uri="{BB962C8B-B14F-4D97-AF65-F5344CB8AC3E}">
        <p14:creationId xmlns:p14="http://schemas.microsoft.com/office/powerpoint/2010/main" val="1808263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position vs bisection: not always clear who wins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CFE124-30D2-1159-EDAD-8FD2036C7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130" y="2091338"/>
            <a:ext cx="3819600" cy="22027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C0988E-4285-ED79-BE5B-77F3F4A66A6E}"/>
              </a:ext>
            </a:extLst>
          </p:cNvPr>
          <p:cNvSpPr txBox="1"/>
          <p:nvPr/>
        </p:nvSpPr>
        <p:spPr>
          <a:xfrm>
            <a:off x="2831159" y="5826600"/>
            <a:ext cx="457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FF07FA-9661-4380-184D-A7097B3C1EDD}"/>
              </a:ext>
            </a:extLst>
          </p:cNvPr>
          <p:cNvSpPr txBox="1"/>
          <p:nvPr/>
        </p:nvSpPr>
        <p:spPr>
          <a:xfrm>
            <a:off x="2085082" y="1600747"/>
            <a:ext cx="2518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Bisection method: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66A269-1220-8276-4EC9-02A2AA3EE117}"/>
              </a:ext>
            </a:extLst>
          </p:cNvPr>
          <p:cNvSpPr txBox="1"/>
          <p:nvPr/>
        </p:nvSpPr>
        <p:spPr>
          <a:xfrm>
            <a:off x="7155976" y="1600747"/>
            <a:ext cx="279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False position method: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7F0C974-980F-BBE1-9032-28DCBC0C0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7757" y="1244107"/>
            <a:ext cx="1776486" cy="2560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72E391-7D62-4A53-E0EC-45917B609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6425" y="2071336"/>
            <a:ext cx="3819600" cy="40014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DC790A-F8AB-82CA-6457-0918ECD56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6425" y="6319043"/>
            <a:ext cx="3819600" cy="1831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DFD657-3BB8-7929-2E52-26A121F29A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2130" y="2071336"/>
            <a:ext cx="3819600" cy="39917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1D1F7C7-D57A-FC14-ACA3-123C6CC5DE00}"/>
              </a:ext>
            </a:extLst>
          </p:cNvPr>
          <p:cNvSpPr txBox="1"/>
          <p:nvPr/>
        </p:nvSpPr>
        <p:spPr>
          <a:xfrm>
            <a:off x="8324676" y="5841539"/>
            <a:ext cx="457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…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B47E636-656F-71B7-0B42-76C4468617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5778" y="6259986"/>
            <a:ext cx="3819600" cy="20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964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position vs bisection: not always clear who wins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FF07FA-9661-4380-184D-A7097B3C1EDD}"/>
              </a:ext>
            </a:extLst>
          </p:cNvPr>
          <p:cNvSpPr txBox="1"/>
          <p:nvPr/>
        </p:nvSpPr>
        <p:spPr>
          <a:xfrm>
            <a:off x="2022143" y="1600747"/>
            <a:ext cx="2518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Bisection method: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66A269-1220-8276-4EC9-02A2AA3EE117}"/>
              </a:ext>
            </a:extLst>
          </p:cNvPr>
          <p:cNvSpPr txBox="1"/>
          <p:nvPr/>
        </p:nvSpPr>
        <p:spPr>
          <a:xfrm>
            <a:off x="7155976" y="1600747"/>
            <a:ext cx="279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False position method: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7F0C974-980F-BBE1-9032-28DCBC0C0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7757" y="1244107"/>
            <a:ext cx="1776486" cy="256070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8299B768-9048-A5F6-E9FD-555F7CCBB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95" y="1970079"/>
            <a:ext cx="4680000" cy="3510000"/>
          </a:xfrm>
          <a:prstGeom prst="rect">
            <a:avLst/>
          </a:prstGeom>
        </p:spPr>
      </p:pic>
      <p:pic>
        <p:nvPicPr>
          <p:cNvPr id="22" name="Picture 21" descr="Chart&#10;&#10;Description automatically generated with low confidence">
            <a:extLst>
              <a:ext uri="{FF2B5EF4-FFF2-40B4-BE49-F238E27FC236}">
                <a16:creationId xmlns:a16="http://schemas.microsoft.com/office/drawing/2014/main" id="{2537257D-965B-6661-5ADC-4157D6471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276" y="1970079"/>
            <a:ext cx="4680000" cy="3510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58EF359-76C9-08D6-C957-11FEEC0D2162}"/>
              </a:ext>
            </a:extLst>
          </p:cNvPr>
          <p:cNvSpPr txBox="1"/>
          <p:nvPr/>
        </p:nvSpPr>
        <p:spPr>
          <a:xfrm>
            <a:off x="848435" y="5723127"/>
            <a:ext cx="7349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advanced methods combine the two and add other refinements*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Ridders’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Brent method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5F680E-61E0-D7A9-CD87-3CC277A6EFA4}"/>
              </a:ext>
            </a:extLst>
          </p:cNvPr>
          <p:cNvSpPr txBox="1"/>
          <p:nvPr/>
        </p:nvSpPr>
        <p:spPr>
          <a:xfrm>
            <a:off x="2788691" y="6467291"/>
            <a:ext cx="5190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j-lt"/>
              </a:rPr>
              <a:t>see chapters 9.2, 9.3 of </a:t>
            </a:r>
            <a:r>
              <a:rPr lang="en-US" sz="1200" i="1" dirty="0">
                <a:latin typeface="+mj-lt"/>
              </a:rPr>
              <a:t>Numerical Recipes Third Edition </a:t>
            </a:r>
            <a:r>
              <a:rPr lang="en-US" sz="1200" dirty="0">
                <a:latin typeface="+mj-lt"/>
              </a:rPr>
              <a:t>by W.H. Press et al.</a:t>
            </a:r>
          </a:p>
        </p:txBody>
      </p:sp>
    </p:spTree>
    <p:extLst>
      <p:ext uri="{BB962C8B-B14F-4D97-AF65-F5344CB8AC3E}">
        <p14:creationId xmlns:p14="http://schemas.microsoft.com/office/powerpoint/2010/main" val="3386632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Secant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C2512-C397-B11C-7C44-EDEA4A4446EA}"/>
              </a:ext>
            </a:extLst>
          </p:cNvPr>
          <p:cNvSpPr txBox="1"/>
          <p:nvPr/>
        </p:nvSpPr>
        <p:spPr>
          <a:xfrm>
            <a:off x="686869" y="1215598"/>
            <a:ext cx="1086368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Secant method: 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similar to false position, but the interval </a:t>
            </a:r>
            <a:r>
              <a:rPr lang="en-US" sz="2200" i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need not bracket the root</a:t>
            </a:r>
            <a:endParaRPr lang="en-US" sz="2200" b="1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Always uses the last two points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A2D3B4-13E3-F479-6430-3D74ED1BF320}"/>
              </a:ext>
            </a:extLst>
          </p:cNvPr>
          <p:cNvSpPr txBox="1"/>
          <p:nvPr/>
        </p:nvSpPr>
        <p:spPr>
          <a:xfrm>
            <a:off x="782404" y="5914970"/>
            <a:ext cx="1126808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Typically “</a:t>
            </a:r>
            <a:r>
              <a:rPr lang="en-US" sz="2200" kern="150" dirty="0" err="1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superlinear</a:t>
            </a: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” convergence when works</a:t>
            </a:r>
          </a:p>
          <a:p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Can still be slower than bisection or not converge at all (e.g. secant is parallel to y = 0 axis)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CE50D04-6CBD-2B4E-28AB-1C18D2875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57" y="2073194"/>
            <a:ext cx="4717377" cy="3661129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8271170-F6D4-5D54-EDFB-CF3E01955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04" y="2073194"/>
            <a:ext cx="4717378" cy="36611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9CBE86-3C23-63B4-9645-4199F58C9A1F}"/>
              </a:ext>
            </a:extLst>
          </p:cNvPr>
          <p:cNvSpPr txBox="1"/>
          <p:nvPr/>
        </p:nvSpPr>
        <p:spPr>
          <a:xfrm>
            <a:off x="5961797" y="3442094"/>
            <a:ext cx="552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3707548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E96716-8E97-FFBF-E567-20FC168FF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56" y="6135469"/>
            <a:ext cx="6739200" cy="3814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Secant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CD530A3-02C6-7D80-BB1C-60426C7C2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570" y="1787217"/>
            <a:ext cx="4453055" cy="328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069B975-B813-57D6-055E-676FAC4A4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83421" y="1428846"/>
            <a:ext cx="1945415" cy="2250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E4083B-753E-F712-F3F0-44E70B5D9F6F}"/>
              </a:ext>
            </a:extLst>
          </p:cNvPr>
          <p:cNvCxnSpPr/>
          <p:nvPr/>
        </p:nvCxnSpPr>
        <p:spPr>
          <a:xfrm>
            <a:off x="4872250" y="6535732"/>
            <a:ext cx="18651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E628F15-FB94-E4F1-F497-AB3CACF50F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015" y="1325605"/>
            <a:ext cx="6745041" cy="454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928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Secant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2B6D0A5-BEA2-4AA2-23F8-01EAB955C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3292" y="1374664"/>
            <a:ext cx="1945415" cy="225090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5F50FBC-2EF6-AD0D-2EC5-6DC4EEFE8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99" y="1675262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49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Secant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936020-F919-F428-2CF2-8CAFEA373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7757" y="1244107"/>
            <a:ext cx="1776486" cy="256070"/>
          </a:xfrm>
          <a:prstGeom prst="rect">
            <a:avLst/>
          </a:prstGeom>
        </p:spPr>
      </p:pic>
      <p:pic>
        <p:nvPicPr>
          <p:cNvPr id="9" name="Picture 8" descr="Chart&#10;&#10;Description automatically generated with medium confidence">
            <a:extLst>
              <a:ext uri="{FF2B5EF4-FFF2-40B4-BE49-F238E27FC236}">
                <a16:creationId xmlns:a16="http://schemas.microsoft.com/office/drawing/2014/main" id="{9609B99A-AAF2-B2FB-00B4-2C23C503E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015" y="1656535"/>
            <a:ext cx="5082224" cy="38116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54A28D-B76B-9A91-9AAB-7B7A7142B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12" y="2062979"/>
            <a:ext cx="2946573" cy="24635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4F19CE-0E6E-38A3-475B-96AE390F35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8929" y="2062979"/>
            <a:ext cx="2948866" cy="23043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AFC835-E537-EBF3-69A3-6D0FC5CD4F28}"/>
              </a:ext>
            </a:extLst>
          </p:cNvPr>
          <p:cNvSpPr txBox="1"/>
          <p:nvPr/>
        </p:nvSpPr>
        <p:spPr>
          <a:xfrm>
            <a:off x="541358" y="5669543"/>
            <a:ext cx="967626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Because the method does not bracket the root, it is not guaranteed to converge</a:t>
            </a:r>
          </a:p>
          <a:p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In this case, it managed to recover</a:t>
            </a:r>
          </a:p>
        </p:txBody>
      </p:sp>
    </p:spTree>
    <p:extLst>
      <p:ext uri="{BB962C8B-B14F-4D97-AF65-F5344CB8AC3E}">
        <p14:creationId xmlns:p14="http://schemas.microsoft.com/office/powerpoint/2010/main" val="3674398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Secant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936020-F919-F428-2CF2-8CAFEA373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7757" y="1244107"/>
            <a:ext cx="1776486" cy="2560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AFC835-E537-EBF3-69A3-6D0FC5CD4F28}"/>
              </a:ext>
            </a:extLst>
          </p:cNvPr>
          <p:cNvSpPr txBox="1"/>
          <p:nvPr/>
        </p:nvSpPr>
        <p:spPr>
          <a:xfrm>
            <a:off x="370542" y="1731039"/>
            <a:ext cx="967626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Choose the initial interval as (1,3) instead of (0,3)</a:t>
            </a:r>
            <a:endParaRPr lang="en-US" sz="2200" kern="15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32976F6-5532-6AE7-5C22-57FB05E3F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2161926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52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equations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8C4CE-E0B7-8500-0538-39D6D705150A}"/>
              </a:ext>
            </a:extLst>
          </p:cNvPr>
          <p:cNvSpPr txBox="1"/>
          <p:nvPr/>
        </p:nvSpPr>
        <p:spPr>
          <a:xfrm>
            <a:off x="823412" y="5871950"/>
            <a:ext cx="16127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/>
              <a:t>References: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C2512-C397-B11C-7C44-EDEA4A4446EA}"/>
              </a:ext>
            </a:extLst>
          </p:cNvPr>
          <p:cNvSpPr txBox="1"/>
          <p:nvPr/>
        </p:nvSpPr>
        <p:spPr>
          <a:xfrm>
            <a:off x="823412" y="1406197"/>
            <a:ext cx="802033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Suppose we have an equation </a:t>
            </a:r>
            <a:r>
              <a:rPr lang="en-US" sz="2200" i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f(x) = 0</a:t>
            </a:r>
          </a:p>
          <a:p>
            <a:endParaRPr lang="en-US" sz="2200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We can evaluate </a:t>
            </a:r>
            <a:r>
              <a:rPr lang="en-US" sz="2200" i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f(x)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but we do not know how to solve it for </a:t>
            </a:r>
            <a:r>
              <a:rPr lang="en-US" sz="2200" i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FE55A-6407-CF71-B137-256529516942}"/>
              </a:ext>
            </a:extLst>
          </p:cNvPr>
          <p:cNvSpPr txBox="1"/>
          <p:nvPr/>
        </p:nvSpPr>
        <p:spPr>
          <a:xfrm>
            <a:off x="2547581" y="5871950"/>
            <a:ext cx="964441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+mj-lt"/>
                <a:ea typeface="DejaVu Sans"/>
              </a:rPr>
              <a:t>Chapter 6</a:t>
            </a:r>
            <a:r>
              <a:rPr lang="en-US" sz="2000" dirty="0">
                <a:effectLst/>
                <a:latin typeface="+mj-lt"/>
                <a:ea typeface="DejaVu Sans"/>
              </a:rPr>
              <a:t> of </a:t>
            </a:r>
            <a:r>
              <a:rPr lang="en-US" sz="2000" i="1" kern="150" dirty="0">
                <a:solidFill>
                  <a:srgbClr val="222222"/>
                </a:solidFill>
                <a:effectLst/>
                <a:latin typeface="+mj-lt"/>
                <a:ea typeface="Times New Roman" panose="02020603050405020304" pitchFamily="18" charset="0"/>
              </a:rPr>
              <a:t>Computational Physics</a:t>
            </a:r>
            <a:r>
              <a:rPr lang="en-US" sz="2000" kern="150" dirty="0">
                <a:solidFill>
                  <a:srgbClr val="222222"/>
                </a:solidFill>
                <a:effectLst/>
                <a:latin typeface="+mj-lt"/>
                <a:ea typeface="Times New Roman" panose="02020603050405020304" pitchFamily="18" charset="0"/>
              </a:rPr>
              <a:t> by Mark Newman</a:t>
            </a:r>
            <a:endParaRPr lang="en-US" sz="2000" dirty="0">
              <a:effectLst/>
              <a:latin typeface="+mj-lt"/>
              <a:ea typeface="DejaVu Sans"/>
            </a:endParaRPr>
          </a:p>
          <a:p>
            <a:r>
              <a:rPr lang="en-US" sz="2000" dirty="0">
                <a:latin typeface="+mj-lt"/>
              </a:rPr>
              <a:t>Chapter 9 of </a:t>
            </a:r>
            <a:r>
              <a:rPr lang="en-US" sz="2000" i="1" dirty="0">
                <a:latin typeface="+mj-lt"/>
              </a:rPr>
              <a:t>Numerical Recipes Third Edition </a:t>
            </a:r>
            <a:r>
              <a:rPr lang="en-US" sz="2000" dirty="0">
                <a:latin typeface="+mj-lt"/>
              </a:rPr>
              <a:t>by W.H. Press et al.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CD514A-3379-B52C-98CA-20502C75E011}"/>
              </a:ext>
            </a:extLst>
          </p:cNvPr>
          <p:cNvSpPr txBox="1"/>
          <p:nvPr/>
        </p:nvSpPr>
        <p:spPr>
          <a:xfrm>
            <a:off x="823411" y="2755304"/>
            <a:ext cx="8861949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b="1" dirty="0">
                <a:latin typeface="+mj-lt"/>
              </a:rPr>
              <a:t>Examples: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Roots of high-order polynomials (physics example: Lagrange L</a:t>
            </a:r>
            <a:r>
              <a:rPr lang="en-US" sz="2200" baseline="-25000" dirty="0">
                <a:latin typeface="+mj-lt"/>
              </a:rPr>
              <a:t>1</a:t>
            </a:r>
            <a:r>
              <a:rPr lang="en-US" sz="2200" dirty="0">
                <a:latin typeface="+mj-lt"/>
              </a:rPr>
              <a:t> point)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Transcendental equations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e.g. magnetization equation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CA8D311-AD8E-8588-266C-AFB1CDF9E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111" y="4652874"/>
            <a:ext cx="1751778" cy="56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798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C2512-C397-B11C-7C44-EDEA4A4446EA}"/>
              </a:ext>
            </a:extLst>
          </p:cNvPr>
          <p:cNvSpPr txBox="1"/>
          <p:nvPr/>
        </p:nvSpPr>
        <p:spPr>
          <a:xfrm>
            <a:off x="686869" y="1215598"/>
            <a:ext cx="1086368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Newton-Raphson method: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Local method (uses only the current estimate to get the next one)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Requires the evaluation of derivative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A2D3B4-13E3-F479-6430-3D74ED1BF320}"/>
              </a:ext>
            </a:extLst>
          </p:cNvPr>
          <p:cNvSpPr txBox="1"/>
          <p:nvPr/>
        </p:nvSpPr>
        <p:spPr>
          <a:xfrm>
            <a:off x="686869" y="2659559"/>
            <a:ext cx="1103905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Idea: </a:t>
            </a: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Assume that a given point x is close to the root x* [f(x*)=0]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535450-3108-9C12-4AB2-697B6789F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982" y="3583764"/>
            <a:ext cx="2754035" cy="3675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D7EA36-750F-7203-2A58-42B8F49E8371}"/>
              </a:ext>
            </a:extLst>
          </p:cNvPr>
          <p:cNvSpPr txBox="1"/>
          <p:nvPr/>
        </p:nvSpPr>
        <p:spPr>
          <a:xfrm>
            <a:off x="686869" y="3169858"/>
            <a:ext cx="87800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en-US" sz="2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C772A4-E69F-D38F-440F-04EC55F7FE54}"/>
              </a:ext>
            </a:extLst>
          </p:cNvPr>
          <p:cNvSpPr txBox="1"/>
          <p:nvPr/>
        </p:nvSpPr>
        <p:spPr>
          <a:xfrm>
            <a:off x="686869" y="3951345"/>
            <a:ext cx="368496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and since f(x*) = 0 we have</a:t>
            </a:r>
            <a:endParaRPr lang="en-US" sz="2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FEF819-A58D-316A-C495-8E6346332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516" y="4327641"/>
            <a:ext cx="1634966" cy="6765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F21B09-C53F-5B48-E4E3-0B26C61091A0}"/>
              </a:ext>
            </a:extLst>
          </p:cNvPr>
          <p:cNvSpPr txBox="1"/>
          <p:nvPr/>
        </p:nvSpPr>
        <p:spPr>
          <a:xfrm>
            <a:off x="686869" y="5221537"/>
            <a:ext cx="1103905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Iterative procedure:</a:t>
            </a:r>
            <a:endParaRPr lang="en-US" sz="2200" kern="15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98B848E-FEB2-FE45-D02C-066534DF8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663" y="5667290"/>
            <a:ext cx="1952672" cy="6070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4C364B2-60DF-36E6-02C9-66C8717EF0ED}"/>
              </a:ext>
            </a:extLst>
          </p:cNvPr>
          <p:cNvSpPr txBox="1"/>
          <p:nvPr/>
        </p:nvSpPr>
        <p:spPr>
          <a:xfrm>
            <a:off x="686868" y="6297879"/>
            <a:ext cx="40321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starting from an initial guess x</a:t>
            </a:r>
            <a:r>
              <a:rPr lang="en-US" sz="2200" kern="150" baseline="-250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04622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98B848E-FEB2-FE45-D02C-066534DF8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664" y="1165086"/>
            <a:ext cx="1952672" cy="607081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171F7EC-CBB4-B326-EFBD-3D2D8DB2E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806" y="1936318"/>
            <a:ext cx="4840387" cy="37565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BBC353-3D08-0C72-6F09-091ACF0FF14B}"/>
              </a:ext>
            </a:extLst>
          </p:cNvPr>
          <p:cNvSpPr txBox="1"/>
          <p:nvPr/>
        </p:nvSpPr>
        <p:spPr>
          <a:xfrm>
            <a:off x="782404" y="5914970"/>
            <a:ext cx="1103905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“Quadratic” convergence when works</a:t>
            </a:r>
          </a:p>
          <a:p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However, when we are close to f’ = 0, we have a problem</a:t>
            </a:r>
          </a:p>
        </p:txBody>
      </p:sp>
    </p:spTree>
    <p:extLst>
      <p:ext uri="{BB962C8B-B14F-4D97-AF65-F5344CB8AC3E}">
        <p14:creationId xmlns:p14="http://schemas.microsoft.com/office/powerpoint/2010/main" val="869873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152821-6F1D-15C7-0F0F-01F4D809A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74" y="5938370"/>
            <a:ext cx="5332007" cy="3941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CD530A3-02C6-7D80-BB1C-60426C7C2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570" y="1787217"/>
            <a:ext cx="4453055" cy="328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069B975-B813-57D6-055E-676FAC4A4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83421" y="1428846"/>
            <a:ext cx="1945415" cy="2250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E4083B-753E-F712-F3F0-44E70B5D9F6F}"/>
              </a:ext>
            </a:extLst>
          </p:cNvPr>
          <p:cNvCxnSpPr/>
          <p:nvPr/>
        </p:nvCxnSpPr>
        <p:spPr>
          <a:xfrm>
            <a:off x="4872250" y="6315889"/>
            <a:ext cx="18651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84BEB01-F4E0-13F5-63C8-8020353402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10" y="1627785"/>
            <a:ext cx="7028160" cy="404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04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767C7F-973C-5A41-B2AD-072EB837B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9" y="1467676"/>
            <a:ext cx="6096000" cy="4572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4B1C0E5-D839-D9D9-C7C8-D0C8D8CB0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3292" y="1374664"/>
            <a:ext cx="1945415" cy="22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0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method: issues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Chart, diagram&#10;&#10;Description automatically generated">
            <a:extLst>
              <a:ext uri="{FF2B5EF4-FFF2-40B4-BE49-F238E27FC236}">
                <a16:creationId xmlns:a16="http://schemas.microsoft.com/office/drawing/2014/main" id="{19B91C38-9332-422D-990C-C66C268F6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9" y="1530188"/>
            <a:ext cx="6096000" cy="4572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CF12C9B-4C6C-3D68-F537-66A92632CF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7756" y="1252363"/>
            <a:ext cx="1776486" cy="2560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76FC3E-0DF4-C6CD-63A9-0D6CAA4394F2}"/>
              </a:ext>
            </a:extLst>
          </p:cNvPr>
          <p:cNvSpPr txBox="1"/>
          <p:nvPr/>
        </p:nvSpPr>
        <p:spPr>
          <a:xfrm>
            <a:off x="689210" y="6268195"/>
            <a:ext cx="92494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Similar issue as with the secant method; the reason: f’ = 0 at x = 0.577…</a:t>
            </a:r>
          </a:p>
        </p:txBody>
      </p:sp>
    </p:spTree>
    <p:extLst>
      <p:ext uri="{BB962C8B-B14F-4D97-AF65-F5344CB8AC3E}">
        <p14:creationId xmlns:p14="http://schemas.microsoft.com/office/powerpoint/2010/main" val="3729067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method: issues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33352C-1E36-4E51-4778-1E659ABB2C1D}"/>
                  </a:ext>
                </a:extLst>
              </p:cNvPr>
              <p:cNvSpPr txBox="1"/>
              <p:nvPr/>
            </p:nvSpPr>
            <p:spPr>
              <a:xfrm>
                <a:off x="491319" y="1152235"/>
                <a:ext cx="9473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Try finding the root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dirty="0"/>
                  <a:t> with an initial guess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33352C-1E36-4E51-4778-1E659ABB2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19" y="1152235"/>
                <a:ext cx="9473821" cy="369332"/>
              </a:xfrm>
              <a:prstGeom prst="rect">
                <a:avLst/>
              </a:prstGeom>
              <a:blipFill>
                <a:blip r:embed="rId2"/>
                <a:stretch>
                  <a:fillRect l="-579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9BF2D5-F0DD-5BB7-B355-20DB9F2BC75B}"/>
                  </a:ext>
                </a:extLst>
              </p:cNvPr>
              <p:cNvSpPr txBox="1"/>
              <p:nvPr/>
            </p:nvSpPr>
            <p:spPr>
              <a:xfrm>
                <a:off x="641444" y="1886669"/>
                <a:ext cx="44309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0" dirty="0"/>
                  <a:t>Iteration 1: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=2,   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=−2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9BF2D5-F0DD-5BB7-B355-20DB9F2BC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44" y="1886669"/>
                <a:ext cx="4430973" cy="430887"/>
              </a:xfrm>
              <a:prstGeom prst="rect">
                <a:avLst/>
              </a:prstGeom>
              <a:blipFill>
                <a:blip r:embed="rId3"/>
                <a:stretch>
                  <a:fillRect l="-1788"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7BAD1A-8AEA-0C62-862E-7B7DCCD7BBE7}"/>
                  </a:ext>
                </a:extLst>
              </p:cNvPr>
              <p:cNvSpPr txBox="1"/>
              <p:nvPr/>
            </p:nvSpPr>
            <p:spPr>
              <a:xfrm>
                <a:off x="2872853" y="2574878"/>
                <a:ext cx="2274628" cy="4398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dirty="0"/>
                  <a:t> = 1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7BAD1A-8AEA-0C62-862E-7B7DCCD7B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853" y="2574878"/>
                <a:ext cx="2274628" cy="439864"/>
              </a:xfrm>
              <a:prstGeom prst="rect">
                <a:avLst/>
              </a:prstGeom>
              <a:blipFill>
                <a:blip r:embed="rId4"/>
                <a:stretch>
                  <a:fillRect l="-2681" t="-2740" b="-16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B23873-E10E-C0F4-E8D2-3F4BFC7507E9}"/>
                  </a:ext>
                </a:extLst>
              </p:cNvPr>
              <p:cNvSpPr txBox="1"/>
              <p:nvPr/>
            </p:nvSpPr>
            <p:spPr>
              <a:xfrm>
                <a:off x="641445" y="3333619"/>
                <a:ext cx="399879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0" dirty="0"/>
                  <a:t>Iteration 2: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   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B23873-E10E-C0F4-E8D2-3F4BFC750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45" y="3333619"/>
                <a:ext cx="3998794" cy="430887"/>
              </a:xfrm>
              <a:prstGeom prst="rect">
                <a:avLst/>
              </a:prstGeom>
              <a:blipFill>
                <a:blip r:embed="rId5"/>
                <a:stretch>
                  <a:fillRect l="-1982" t="-11268" b="-25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608006-4A9A-3EBF-91BB-18B0F554CEE1}"/>
                  </a:ext>
                </a:extLst>
              </p:cNvPr>
              <p:cNvSpPr txBox="1"/>
              <p:nvPr/>
            </p:nvSpPr>
            <p:spPr>
              <a:xfrm>
                <a:off x="2872853" y="4021828"/>
                <a:ext cx="2274628" cy="4398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dirty="0"/>
                  <a:t> = 0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608006-4A9A-3EBF-91BB-18B0F554C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853" y="4021828"/>
                <a:ext cx="2274628" cy="439864"/>
              </a:xfrm>
              <a:prstGeom prst="rect">
                <a:avLst/>
              </a:prstGeom>
              <a:blipFill>
                <a:blip r:embed="rId6"/>
                <a:stretch>
                  <a:fillRect l="-2681" t="-2778" b="-18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C7BA3CF-2ABA-F52D-0048-1E6B4FDBA1DC}"/>
              </a:ext>
            </a:extLst>
          </p:cNvPr>
          <p:cNvSpPr txBox="1"/>
          <p:nvPr/>
        </p:nvSpPr>
        <p:spPr>
          <a:xfrm>
            <a:off x="2872853" y="4822739"/>
            <a:ext cx="2606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are back to </a:t>
            </a:r>
            <a:r>
              <a:rPr lang="en-US" i="1" dirty="0"/>
              <a:t>x</a:t>
            </a:r>
            <a:r>
              <a:rPr lang="en-US" i="1" baseline="-25000" dirty="0"/>
              <a:t>0</a:t>
            </a:r>
            <a:r>
              <a:rPr lang="en-US" dirty="0"/>
              <a:t>!</a:t>
            </a:r>
          </a:p>
        </p:txBody>
      </p:sp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8142E389-CCA0-2DCD-03D6-8400209BA8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4850" y="1621173"/>
            <a:ext cx="5736609" cy="43024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75F565-4583-C9C7-7CF2-1D8F11C94028}"/>
              </a:ext>
            </a:extLst>
          </p:cNvPr>
          <p:cNvSpPr txBox="1"/>
          <p:nvPr/>
        </p:nvSpPr>
        <p:spPr>
          <a:xfrm>
            <a:off x="680111" y="6268080"/>
            <a:ext cx="90962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The main issue is, again, we have points with f’ = 0 in the neighborhood</a:t>
            </a:r>
          </a:p>
        </p:txBody>
      </p:sp>
    </p:spTree>
    <p:extLst>
      <p:ext uri="{BB962C8B-B14F-4D97-AF65-F5344CB8AC3E}">
        <p14:creationId xmlns:p14="http://schemas.microsoft.com/office/powerpoint/2010/main" val="1916302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Relaxation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DC2512-C397-B11C-7C44-EDEA4A4446EA}"/>
                  </a:ext>
                </a:extLst>
              </p:cNvPr>
              <p:cNvSpPr txBox="1"/>
              <p:nvPr/>
            </p:nvSpPr>
            <p:spPr>
              <a:xfrm>
                <a:off x="686869" y="1215598"/>
                <a:ext cx="10863686" cy="24622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b="1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Relaxation method: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Cast the equation f(x) = 0 in a form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2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2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For example </a:t>
                </a:r>
                <a14:m>
                  <m:oMath xmlns:m="http://schemas.openxmlformats.org/officeDocument/2006/math">
                    <m:r>
                      <a:rPr lang="en-US" sz="2200" i="1" kern="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𝜑</m:t>
                    </m:r>
                    <m:d>
                      <m:dPr>
                        <m:ctrlPr>
                          <a:rPr lang="en-US" sz="2200" b="0" i="1" kern="15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0" i="1" kern="15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2200" b="0" i="1" kern="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200" b="0" i="1" kern="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2200" b="0" i="1" kern="15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0" i="1" kern="15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2200" b="0" i="1" kern="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200" b="0" i="1" kern="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but this choice is not unique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2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 root is approximated by an iterative procedure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DC2512-C397-B11C-7C44-EDEA4A444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69" y="1215598"/>
                <a:ext cx="10863686" cy="2462213"/>
              </a:xfrm>
              <a:prstGeom prst="rect">
                <a:avLst/>
              </a:prstGeom>
              <a:blipFill>
                <a:blip r:embed="rId2"/>
                <a:stretch>
                  <a:fillRect l="-701" t="-1538" b="-4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FF21B09-C53F-5B48-E4E3-0B26C61091A0}"/>
              </a:ext>
            </a:extLst>
          </p:cNvPr>
          <p:cNvSpPr txBox="1"/>
          <p:nvPr/>
        </p:nvSpPr>
        <p:spPr>
          <a:xfrm>
            <a:off x="686869" y="4341514"/>
            <a:ext cx="1103905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Convergence criterion:</a:t>
            </a:r>
            <a:endParaRPr lang="en-US" sz="2200" kern="15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68DF691-4EC6-5267-6E23-3037C6C11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96218" y="3820064"/>
            <a:ext cx="1399561" cy="26518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74D132A-09FA-F057-FE86-10E96B172B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5732" y="2043326"/>
            <a:ext cx="960532" cy="258053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6FDE1257-7B21-B5DC-3652-45A24F31E3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65533" y="4939188"/>
            <a:ext cx="2660934" cy="26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736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Relaxation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C0A8C3-1225-C273-74B9-A34182289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236" y="1472022"/>
            <a:ext cx="8889527" cy="43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54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Relaxation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977E9C3-1B46-67FD-7DC9-FE12B863A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185" y="1528930"/>
            <a:ext cx="1945415" cy="2250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F20B0F-20CA-8607-BF4A-E4A2E9BAD311}"/>
              </a:ext>
            </a:extLst>
          </p:cNvPr>
          <p:cNvSpPr txBox="1"/>
          <p:nvPr/>
        </p:nvSpPr>
        <p:spPr>
          <a:xfrm>
            <a:off x="3687170" y="1426031"/>
            <a:ext cx="5618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4AB3F05-89FA-9F4C-8178-968F3AE50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8573" y="1528930"/>
            <a:ext cx="1570154" cy="226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0EE669-EC66-0B61-F0FF-00233130B068}"/>
              </a:ext>
            </a:extLst>
          </p:cNvPr>
          <p:cNvSpPr txBox="1"/>
          <p:nvPr/>
        </p:nvSpPr>
        <p:spPr>
          <a:xfrm>
            <a:off x="7662082" y="1426031"/>
            <a:ext cx="5618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i.e.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4C4BF84-89C8-65EF-D81A-22B32B5225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64483" y="1528930"/>
            <a:ext cx="1614848" cy="254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F7F8AD-375C-0C40-21B8-0A236A333796}"/>
                  </a:ext>
                </a:extLst>
              </p:cNvPr>
              <p:cNvSpPr txBox="1"/>
              <p:nvPr/>
            </p:nvSpPr>
            <p:spPr>
              <a:xfrm>
                <a:off x="439003" y="2212544"/>
                <a:ext cx="3810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Starting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/>
                  <a:t>=0.5 we have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F7F8AD-375C-0C40-21B8-0A236A333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003" y="2212544"/>
                <a:ext cx="3810000" cy="430887"/>
              </a:xfrm>
              <a:prstGeom prst="rect">
                <a:avLst/>
              </a:prstGeom>
              <a:blipFill>
                <a:blip r:embed="rId8"/>
                <a:stretch>
                  <a:fillRect l="-2080" t="-11268" b="-25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CD10CCCE-CA55-7FD3-AE23-2F084AFAA9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0351" y="2916193"/>
            <a:ext cx="6756752" cy="31001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AF7EC8-18BC-AD3B-620C-617754CDCE17}"/>
              </a:ext>
            </a:extLst>
          </p:cNvPr>
          <p:cNvSpPr txBox="1"/>
          <p:nvPr/>
        </p:nvSpPr>
        <p:spPr>
          <a:xfrm>
            <a:off x="439003" y="6251847"/>
            <a:ext cx="96330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Not as fast as Newton-Raphson but does not require evaluation of the derivative</a:t>
            </a:r>
          </a:p>
        </p:txBody>
      </p:sp>
    </p:spTree>
    <p:extLst>
      <p:ext uri="{BB962C8B-B14F-4D97-AF65-F5344CB8AC3E}">
        <p14:creationId xmlns:p14="http://schemas.microsoft.com/office/powerpoint/2010/main" val="22750365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Relaxation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F20B0F-20CA-8607-BF4A-E4A2E9BAD311}"/>
              </a:ext>
            </a:extLst>
          </p:cNvPr>
          <p:cNvSpPr txBox="1"/>
          <p:nvPr/>
        </p:nvSpPr>
        <p:spPr>
          <a:xfrm>
            <a:off x="3687170" y="1426031"/>
            <a:ext cx="5618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0EE669-EC66-0B61-F0FF-00233130B068}"/>
              </a:ext>
            </a:extLst>
          </p:cNvPr>
          <p:cNvSpPr txBox="1"/>
          <p:nvPr/>
        </p:nvSpPr>
        <p:spPr>
          <a:xfrm>
            <a:off x="7662082" y="1426031"/>
            <a:ext cx="5618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i.e.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F7F8AD-375C-0C40-21B8-0A236A333796}"/>
                  </a:ext>
                </a:extLst>
              </p:cNvPr>
              <p:cNvSpPr txBox="1"/>
              <p:nvPr/>
            </p:nvSpPr>
            <p:spPr>
              <a:xfrm>
                <a:off x="893928" y="2236647"/>
                <a:ext cx="3810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Starting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/>
                  <a:t>=0.5 we have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F7F8AD-375C-0C40-21B8-0A236A333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928" y="2236647"/>
                <a:ext cx="3810000" cy="430887"/>
              </a:xfrm>
              <a:prstGeom prst="rect">
                <a:avLst/>
              </a:prstGeom>
              <a:blipFill>
                <a:blip r:embed="rId2"/>
                <a:stretch>
                  <a:fillRect l="-2080" t="-11268" b="-25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7AF7EC8-18BC-AD3B-620C-617754CDCE17}"/>
              </a:ext>
            </a:extLst>
          </p:cNvPr>
          <p:cNvSpPr txBox="1"/>
          <p:nvPr/>
        </p:nvSpPr>
        <p:spPr>
          <a:xfrm>
            <a:off x="825467" y="5483453"/>
            <a:ext cx="96330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Divergent!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B8D012-063E-B5E8-4818-92ED2A487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0116" y="1513439"/>
            <a:ext cx="1776486" cy="25607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479DEED-1754-FCE0-BE90-EF444E8B23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2612" y="1497474"/>
            <a:ext cx="1440000" cy="288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80B67A5-F2D9-D0DF-62EF-906A0302EF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29691" y="1544815"/>
            <a:ext cx="1512000" cy="28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76A1C7-0439-AD3C-A1FA-9CE81F323A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571" y="2967681"/>
            <a:ext cx="10140858" cy="23455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93437B9-F640-B6A4-C0CF-3FC929B745E8}"/>
              </a:ext>
            </a:extLst>
          </p:cNvPr>
          <p:cNvSpPr txBox="1"/>
          <p:nvPr/>
        </p:nvSpPr>
        <p:spPr>
          <a:xfrm>
            <a:off x="825467" y="5959841"/>
            <a:ext cx="96330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Reason: 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4B79EE34-3C85-24FC-4D03-474A3E606C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48982" y="6048216"/>
            <a:ext cx="1252404" cy="2766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8B65575-3459-76ED-6DAC-A7B72A0464B3}"/>
                  </a:ext>
                </a:extLst>
              </p:cNvPr>
              <p:cNvSpPr txBox="1"/>
              <p:nvPr/>
            </p:nvSpPr>
            <p:spPr>
              <a:xfrm>
                <a:off x="3407392" y="5959840"/>
                <a:ext cx="963304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violated [try to come up with a better form of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?]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8B65575-3459-76ED-6DAC-A7B72A046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392" y="5959840"/>
                <a:ext cx="9633045" cy="430887"/>
              </a:xfrm>
              <a:prstGeom prst="rect">
                <a:avLst/>
              </a:prstGeom>
              <a:blipFill>
                <a:blip r:embed="rId12"/>
                <a:stretch>
                  <a:fillRect l="-791" t="-857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2443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Root-finding techniques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C2512-C397-B11C-7C44-EDEA4A4446EA}"/>
              </a:ext>
            </a:extLst>
          </p:cNvPr>
          <p:cNvSpPr txBox="1"/>
          <p:nvPr/>
        </p:nvSpPr>
        <p:spPr>
          <a:xfrm>
            <a:off x="823412" y="1224226"/>
            <a:ext cx="802033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Numerical root-finding method: 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iterative process to determine the root(s) of non-linear equation(s) to desired accuracy</a:t>
            </a:r>
            <a:endParaRPr lang="en-US" sz="2200" b="1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CD514A-3379-B52C-98CA-20502C75E011}"/>
              </a:ext>
            </a:extLst>
          </p:cNvPr>
          <p:cNvSpPr txBox="1"/>
          <p:nvPr/>
        </p:nvSpPr>
        <p:spPr>
          <a:xfrm>
            <a:off x="823412" y="2111948"/>
            <a:ext cx="8861949" cy="4570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b="1" dirty="0">
                <a:latin typeface="+mj-lt"/>
              </a:rPr>
              <a:t>Types: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Two-point (bracketing)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Bisection method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False position method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Local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Secant method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Newton-Raphson method (using the derivative)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Relaxation method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Multi-dimensional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Newton method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+mj-lt"/>
              </a:rPr>
              <a:t>Broyden</a:t>
            </a:r>
            <a:r>
              <a:rPr lang="en-US" sz="2200" dirty="0">
                <a:latin typeface="+mj-lt"/>
              </a:rPr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3462250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F990C17D-8690-AF80-81F9-4FD44811A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062" y="1224886"/>
            <a:ext cx="3240000" cy="2430000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F7008211-1311-F5FF-0AED-9A93F0601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770" y="1224886"/>
            <a:ext cx="3240000" cy="2430000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60F75D8B-ED1D-434D-16F4-1FF0DB06F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770" y="3937545"/>
            <a:ext cx="3240000" cy="2430000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7C0E6371-60F7-13E5-9648-FCAF6AEBC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3062" y="3879541"/>
            <a:ext cx="3240000" cy="24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6450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98DD9-E704-47BB-3F4F-2DDFFFBDACA4}"/>
              </a:ext>
            </a:extLst>
          </p:cNvPr>
          <p:cNvSpPr txBox="1"/>
          <p:nvPr/>
        </p:nvSpPr>
        <p:spPr>
          <a:xfrm>
            <a:off x="750556" y="1610815"/>
            <a:ext cx="5964075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Bisection method: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Guaranteed to converge with a fixed rate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Need to bracket the root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4A4626-925E-636F-D393-D2DD5BC0A87F}"/>
              </a:ext>
            </a:extLst>
          </p:cNvPr>
          <p:cNvSpPr txBox="1"/>
          <p:nvPr/>
        </p:nvSpPr>
        <p:spPr>
          <a:xfrm>
            <a:off x="750556" y="2808833"/>
            <a:ext cx="5964075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False position method: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Guaranteed to converge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Can be faster than bisection but not always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Need to bracket the root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BAEB5-04B0-EEF6-9655-7339E51921B6}"/>
              </a:ext>
            </a:extLst>
          </p:cNvPr>
          <p:cNvSpPr txBox="1"/>
          <p:nvPr/>
        </p:nvSpPr>
        <p:spPr>
          <a:xfrm>
            <a:off x="750556" y="4372316"/>
            <a:ext cx="5964075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Secant method:</a:t>
            </a:r>
            <a:endParaRPr lang="en-US" sz="2200" kern="15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Typically faster than bisection and false position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May not always converge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697B75-DF5E-74EC-7D1B-0B68B8CDB558}"/>
              </a:ext>
            </a:extLst>
          </p:cNvPr>
          <p:cNvSpPr txBox="1"/>
          <p:nvPr/>
        </p:nvSpPr>
        <p:spPr>
          <a:xfrm>
            <a:off x="6885225" y="1961108"/>
            <a:ext cx="4556219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Newton-Raphson method: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Very fast when converges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Can be sensitive to initial guess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May not converge if f’(x)=0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Requires evaluation of the derivative at each step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F229E5-E509-5CA4-26E3-C119488000F4}"/>
              </a:ext>
            </a:extLst>
          </p:cNvPr>
          <p:cNvSpPr txBox="1"/>
          <p:nvPr/>
        </p:nvSpPr>
        <p:spPr>
          <a:xfrm>
            <a:off x="6885225" y="4218427"/>
            <a:ext cx="4936234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Relaxation</a:t>
            </a:r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method: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Simple to implement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Does not require derivative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Often does not converge</a:t>
            </a:r>
          </a:p>
        </p:txBody>
      </p:sp>
    </p:spTree>
    <p:extLst>
      <p:ext uri="{BB962C8B-B14F-4D97-AF65-F5344CB8AC3E}">
        <p14:creationId xmlns:p14="http://schemas.microsoft.com/office/powerpoint/2010/main" val="2731756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equations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C2512-C397-B11C-7C44-EDEA4A4446EA}"/>
              </a:ext>
            </a:extLst>
          </p:cNvPr>
          <p:cNvSpPr txBox="1"/>
          <p:nvPr/>
        </p:nvSpPr>
        <p:spPr>
          <a:xfrm>
            <a:off x="823412" y="1286774"/>
            <a:ext cx="80203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Consider an equation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3082247-770E-AB5D-DEA7-EBB02C1BD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3291" y="1878522"/>
            <a:ext cx="1945415" cy="22509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BA85C87-AF1E-A579-1782-6985D0189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094" y="2431097"/>
            <a:ext cx="5409810" cy="398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950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Bisection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DC2512-C397-B11C-7C44-EDEA4A4446EA}"/>
                  </a:ext>
                </a:extLst>
              </p:cNvPr>
              <p:cNvSpPr txBox="1"/>
              <p:nvPr/>
            </p:nvSpPr>
            <p:spPr>
              <a:xfrm>
                <a:off x="782404" y="1496040"/>
                <a:ext cx="5964075" cy="4154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b="1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Bisection method: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2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Find an interval (</a:t>
                </a:r>
                <a:r>
                  <a:rPr lang="en-US" sz="2200" kern="150" dirty="0" err="1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a,b</a:t>
                </a: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 which brackets the root x*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200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x* </a:t>
                </a:r>
                <a14:m>
                  <m:oMath xmlns:m="http://schemas.openxmlformats.org/officeDocument/2006/math">
                    <m:r>
                      <a:rPr lang="en-US" sz="2200" i="1" kern="15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</m:oMath>
                </a14:m>
                <a:r>
                  <a:rPr lang="en-US" sz="2200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sz="2200" kern="150" dirty="0" err="1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a,b</a:t>
                </a:r>
                <a:r>
                  <a:rPr lang="en-US" sz="2200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200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f(a) </a:t>
                </a: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&amp; f(b) have opposite signs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2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Take the midpoint c = (</a:t>
                </a:r>
                <a:r>
                  <a:rPr lang="en-US" sz="2200" kern="150" dirty="0" err="1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a+b</a:t>
                </a: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)/2 and halve the interval bracketing the root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2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Repeat the process until the desired precision is achieved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DC2512-C397-B11C-7C44-EDEA4A444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04" y="1496040"/>
                <a:ext cx="5964075" cy="4154984"/>
              </a:xfrm>
              <a:prstGeom prst="rect">
                <a:avLst/>
              </a:prstGeom>
              <a:blipFill>
                <a:blip r:embed="rId2"/>
                <a:stretch>
                  <a:fillRect l="-1941" t="-733" r="-2247" b="-1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FC25051-E050-E3A2-BB4F-B879EBBF3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975" y="2214851"/>
            <a:ext cx="4385621" cy="3202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A2D3B4-13E3-F479-6430-3D74ED1BF320}"/>
              </a:ext>
            </a:extLst>
          </p:cNvPr>
          <p:cNvSpPr txBox="1"/>
          <p:nvPr/>
        </p:nvSpPr>
        <p:spPr>
          <a:xfrm>
            <a:off x="782404" y="5960463"/>
            <a:ext cx="802033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Method is guaranteed to converge to the root</a:t>
            </a:r>
          </a:p>
          <a:p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The error is halved at each step – “linear” convergence</a:t>
            </a:r>
          </a:p>
        </p:txBody>
      </p:sp>
    </p:spTree>
    <p:extLst>
      <p:ext uri="{BB962C8B-B14F-4D97-AF65-F5344CB8AC3E}">
        <p14:creationId xmlns:p14="http://schemas.microsoft.com/office/powerpoint/2010/main" val="1703936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Bisection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9AA87D-6E01-11A4-4E3C-AA0BA4BDA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04" y="1524789"/>
            <a:ext cx="5738580" cy="413903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CD530A3-02C6-7D80-BB1C-60426C7C2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33" y="2048159"/>
            <a:ext cx="4453055" cy="328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AB63E5-822B-630F-1A0C-EE9EF5659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04" y="5885607"/>
            <a:ext cx="7591418" cy="50609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069B975-B813-57D6-055E-676FAC4A41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64723" y="1620324"/>
            <a:ext cx="1945415" cy="22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98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Bisection method: how the iterations look like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73CCC26-24FA-E165-465E-422243178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716707"/>
            <a:ext cx="6096000" cy="4572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2B6D0A5-BEA2-4AA2-23F8-01EAB955C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3292" y="1374664"/>
            <a:ext cx="1945415" cy="22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997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Bisection method: another example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00C098-989A-BAF9-D4E2-77764CA4145F}"/>
              </a:ext>
            </a:extLst>
          </p:cNvPr>
          <p:cNvSpPr txBox="1"/>
          <p:nvPr/>
        </p:nvSpPr>
        <p:spPr>
          <a:xfrm>
            <a:off x="823412" y="1286774"/>
            <a:ext cx="80203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Let us consider another equation: 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7CF8354-33EC-F3F7-0B9B-097A719AB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16986" y="1374182"/>
            <a:ext cx="1776486" cy="256070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743AEEB7-562F-8BD8-ACA1-9A0CF9C3F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1717660"/>
            <a:ext cx="6096000" cy="4572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77F0FE5-5A14-602F-F3EB-AA285F51FD5C}"/>
              </a:ext>
            </a:extLst>
          </p:cNvPr>
          <p:cNvSpPr txBox="1"/>
          <p:nvPr/>
        </p:nvSpPr>
        <p:spPr>
          <a:xfrm>
            <a:off x="823411" y="6289660"/>
            <a:ext cx="80203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35 iterations in both cases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351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position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C2512-C397-B11C-7C44-EDEA4A4446EA}"/>
              </a:ext>
            </a:extLst>
          </p:cNvPr>
          <p:cNvSpPr txBox="1"/>
          <p:nvPr/>
        </p:nvSpPr>
        <p:spPr>
          <a:xfrm>
            <a:off x="782404" y="1496040"/>
            <a:ext cx="59640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False position method:</a:t>
            </a:r>
          </a:p>
          <a:p>
            <a:pPr marL="457200" indent="-457200">
              <a:buFont typeface="+mj-lt"/>
              <a:buAutoNum type="arabicPeriod"/>
            </a:pPr>
            <a:endParaRPr lang="en-US" sz="2200" kern="15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Find an interval (</a:t>
            </a:r>
            <a:r>
              <a:rPr lang="en-US" sz="2200" kern="150" dirty="0" err="1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a,b</a:t>
            </a: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) which brackets the root x*, same as bisection</a:t>
            </a:r>
          </a:p>
          <a:p>
            <a:pPr marL="457200" indent="-457200">
              <a:buFont typeface="+mj-lt"/>
              <a:buAutoNum type="arabicPeriod"/>
            </a:pPr>
            <a:endParaRPr lang="en-US" sz="2200" kern="15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Instead of midpoint take a point where the straight line between the endpoints crosses the y = 0 axis</a:t>
            </a:r>
          </a:p>
          <a:p>
            <a:pPr marL="457200" indent="-457200">
              <a:buFont typeface="+mj-lt"/>
              <a:buAutoNum type="arabicPeriod"/>
            </a:pPr>
            <a:endParaRPr lang="en-US" sz="2200" kern="15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200" kern="15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Repeat the process until the desired precision is achieved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A2D3B4-13E3-F479-6430-3D74ED1BF320}"/>
              </a:ext>
            </a:extLst>
          </p:cNvPr>
          <p:cNvSpPr txBox="1"/>
          <p:nvPr/>
        </p:nvSpPr>
        <p:spPr>
          <a:xfrm>
            <a:off x="782404" y="5960463"/>
            <a:ext cx="873463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Method is guaranteed to converge to the root</a:t>
            </a:r>
          </a:p>
          <a:p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“Linear” convergence; typically faster than bisection, but not always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CE50D04-6CBD-2B4E-28AB-1C18D2875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883" y="1776482"/>
            <a:ext cx="4631010" cy="35941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3C37133D-79BA-A543-13EA-D2C41E363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6596" y="4211614"/>
            <a:ext cx="2475690" cy="56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17506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tin Modern (Beamer-like)">
      <a:majorFont>
        <a:latin typeface="LM Sans 10"/>
        <a:ea typeface=""/>
        <a:cs typeface=""/>
      </a:majorFont>
      <a:minorFont>
        <a:latin typeface="LM Sans 10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ceStandard.potx" id="{68DB5CD3-6005-4466-AA38-EBD4F9E1AFDA}" vid="{31E8EE0F-63EF-41D6-BECB-9725E0583DB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963</Words>
  <Application>Microsoft Macintosh PowerPoint</Application>
  <PresentationFormat>Widescreen</PresentationFormat>
  <Paragraphs>161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Cambria Math</vt:lpstr>
      <vt:lpstr>Gill Sans MT</vt:lpstr>
      <vt:lpstr>LM Sans 10</vt:lpstr>
      <vt:lpstr>Тема Office</vt:lpstr>
      <vt:lpstr>Computational Physics (PHYS6350)</vt:lpstr>
      <vt:lpstr>Non-linear equations</vt:lpstr>
      <vt:lpstr>Root-finding techniques</vt:lpstr>
      <vt:lpstr>Non-linear equations</vt:lpstr>
      <vt:lpstr>Bisection method</vt:lpstr>
      <vt:lpstr>Bisection method</vt:lpstr>
      <vt:lpstr>Bisection method: how the iterations look like</vt:lpstr>
      <vt:lpstr>Bisection method: another example</vt:lpstr>
      <vt:lpstr>False position method</vt:lpstr>
      <vt:lpstr>False position method</vt:lpstr>
      <vt:lpstr>False position method</vt:lpstr>
      <vt:lpstr>False position vs bisection (to 10 decimal digits)</vt:lpstr>
      <vt:lpstr>False position vs bisection: not always clear who wins</vt:lpstr>
      <vt:lpstr>False position vs bisection: not always clear who wins</vt:lpstr>
      <vt:lpstr>Secant method</vt:lpstr>
      <vt:lpstr>Secant method</vt:lpstr>
      <vt:lpstr>Secant method</vt:lpstr>
      <vt:lpstr>Secant method</vt:lpstr>
      <vt:lpstr>Secant method</vt:lpstr>
      <vt:lpstr>Newton-Raphson method</vt:lpstr>
      <vt:lpstr>Newton-Raphson method</vt:lpstr>
      <vt:lpstr>Newton-Raphson method</vt:lpstr>
      <vt:lpstr>Newton-Raphson method</vt:lpstr>
      <vt:lpstr>Newton-Raphson method: issues</vt:lpstr>
      <vt:lpstr>Newton-Raphson method: issues</vt:lpstr>
      <vt:lpstr>Relaxation method</vt:lpstr>
      <vt:lpstr>Relaxation method</vt:lpstr>
      <vt:lpstr>Relaxation method</vt:lpstr>
      <vt:lpstr>Relaxation method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Physics (PHYS6350)</dc:title>
  <dc:creator>Vovchenko Volodymyr</dc:creator>
  <cp:lastModifiedBy>Vovchenko, Volodymyr</cp:lastModifiedBy>
  <cp:revision>1168</cp:revision>
  <cp:lastPrinted>2018-05-12T22:28:36Z</cp:lastPrinted>
  <dcterms:created xsi:type="dcterms:W3CDTF">2018-05-07T16:28:28Z</dcterms:created>
  <dcterms:modified xsi:type="dcterms:W3CDTF">2023-05-01T22:11:50Z</dcterms:modified>
</cp:coreProperties>
</file>